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8CBAD"/>
    <a:srgbClr val="70AD47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 snapToObjects="1">
      <p:cViewPr>
        <p:scale>
          <a:sx n="110" d="100"/>
          <a:sy n="110" d="100"/>
        </p:scale>
        <p:origin x="53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3"/>
            <a:ext cx="10464800" cy="1927225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2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6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63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2B50-1B87-4B43-9860-8301BAAD1CA5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33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64E3-F216-9846-B0CE-33B0C4F7067F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7827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4EC1-ECB0-2B43-B5CD-0DA491BB958C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932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629A-2B6E-0D42-ADAF-429C1E15AF36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081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30C3-98DF-254E-B388-C4740E8F3BB3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811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3BBA-746A-2141-A9BA-3C55CBF56494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183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84B3-52E2-D147-8132-D3818F4CAF8A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85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27EF-A609-8B4E-850F-21C7B6B497F8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2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プレースホルダーまでドラッグするかアイコンをクリックして図を追加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56A8-20D4-A54C-9600-8465CE5B8F02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90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F3FD-6A23-B446-B9FE-10B628F47A72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012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2C-417D-4242-83C2-1847CF2D0D30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507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7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64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91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7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990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18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3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84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183799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47595" y="18288"/>
            <a:ext cx="761080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tx1"/>
                </a:solidFill>
              </a:defRPr>
            </a:lvl1pPr>
          </a:lstStyle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8280921" y="6553200"/>
            <a:ext cx="3880601" cy="2601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1" dirty="0" smtClean="0">
                <a:solidFill>
                  <a:schemeClr val="tx1"/>
                </a:solidFill>
              </a:rPr>
              <a:t>Kazushi Yamashina</a:t>
            </a:r>
            <a:endParaRPr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161522" y="621792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4902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kumimoji="1" sz="4000" kern="1200" spc="-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None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indent="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88670" indent="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BE14C-F24B-0441-978E-C4AB6A6C3F57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85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図形グループ 64"/>
          <p:cNvGrpSpPr/>
          <p:nvPr/>
        </p:nvGrpSpPr>
        <p:grpSpPr>
          <a:xfrm>
            <a:off x="2184332" y="1198494"/>
            <a:ext cx="5716009" cy="3832880"/>
            <a:chOff x="2184332" y="1198494"/>
            <a:chExt cx="5716009" cy="383288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2863" y="1874518"/>
              <a:ext cx="1886715" cy="3156856"/>
            </a:xfrm>
            <a:prstGeom prst="rect">
              <a:avLst/>
            </a:prstGeom>
          </p:spPr>
        </p:pic>
        <p:sp>
          <p:nvSpPr>
            <p:cNvPr id="6" name="円/楕円 5"/>
            <p:cNvSpPr/>
            <p:nvPr/>
          </p:nvSpPr>
          <p:spPr>
            <a:xfrm>
              <a:off x="6381652" y="1436117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6279384" y="19596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行動計画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9" name="直線コネクタ 8"/>
            <p:cNvCxnSpPr/>
            <p:nvPr/>
          </p:nvCxnSpPr>
          <p:spPr>
            <a:xfrm>
              <a:off x="5250533" y="1983900"/>
              <a:ext cx="1131119" cy="16042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/>
            <p:cNvSpPr/>
            <p:nvPr/>
          </p:nvSpPr>
          <p:spPr>
            <a:xfrm>
              <a:off x="2498126" y="3456166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395858" y="39797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重心制御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13" name="直線コネクタ 12"/>
            <p:cNvCxnSpPr>
              <a:endCxn id="11" idx="7"/>
            </p:cNvCxnSpPr>
            <p:nvPr/>
          </p:nvCxnSpPr>
          <p:spPr>
            <a:xfrm flipH="1">
              <a:off x="3707119" y="3297381"/>
              <a:ext cx="1391356" cy="36621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/>
            <p:cNvSpPr/>
            <p:nvPr/>
          </p:nvSpPr>
          <p:spPr>
            <a:xfrm>
              <a:off x="2474862" y="1436117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184332" y="1882719"/>
              <a:ext cx="19974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smtClean="0">
                  <a:latin typeface="Meiryo" charset="-128"/>
                  <a:ea typeface="Meiryo" charset="-128"/>
                  <a:cs typeface="Meiryo" charset="-128"/>
                </a:rPr>
                <a:t>視覚センサ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20" name="直線コネクタ 19"/>
            <p:cNvCxnSpPr/>
            <p:nvPr/>
          </p:nvCxnSpPr>
          <p:spPr>
            <a:xfrm flipH="1" flipV="1">
              <a:off x="3834527" y="2295047"/>
              <a:ext cx="1097693" cy="5671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円/楕円 24"/>
            <p:cNvSpPr/>
            <p:nvPr/>
          </p:nvSpPr>
          <p:spPr>
            <a:xfrm>
              <a:off x="6381652" y="3456166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274558" y="39797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駆動制御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27" name="直線コネクタ 26"/>
            <p:cNvCxnSpPr>
              <a:stCxn id="26" idx="1"/>
            </p:cNvCxnSpPr>
            <p:nvPr/>
          </p:nvCxnSpPr>
          <p:spPr>
            <a:xfrm flipH="1">
              <a:off x="4572002" y="4241322"/>
              <a:ext cx="1702556" cy="58522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>
              <a:stCxn id="26" idx="1"/>
            </p:cNvCxnSpPr>
            <p:nvPr/>
          </p:nvCxnSpPr>
          <p:spPr>
            <a:xfrm flipH="1">
              <a:off x="5641142" y="4241322"/>
              <a:ext cx="633416" cy="44643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曲線コネクタ 49"/>
            <p:cNvCxnSpPr>
              <a:stCxn id="18" idx="0"/>
              <a:endCxn id="6" idx="0"/>
            </p:cNvCxnSpPr>
            <p:nvPr/>
          </p:nvCxnSpPr>
          <p:spPr>
            <a:xfrm rot="5400000" flipH="1" flipV="1">
              <a:off x="5136469" y="-517278"/>
              <a:ext cx="12700" cy="3906790"/>
            </a:xfrm>
            <a:prstGeom prst="curvedConnector3">
              <a:avLst>
                <a:gd name="adj1" fmla="val 2454543"/>
              </a:avLst>
            </a:prstGeom>
            <a:ln w="76200">
              <a:solidFill>
                <a:srgbClr val="70AD47">
                  <a:alpha val="62353"/>
                </a:srgb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/>
            <p:cNvSpPr txBox="1"/>
            <p:nvPr/>
          </p:nvSpPr>
          <p:spPr>
            <a:xfrm>
              <a:off x="4749661" y="119849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Meiryo" charset="-128"/>
                  <a:ea typeface="Meiryo" charset="-128"/>
                  <a:cs typeface="Meiryo" charset="-128"/>
                </a:rPr>
                <a:t>通信</a:t>
              </a:r>
              <a:endParaRPr kumimoji="1" lang="ja-JP" altLang="en-US" sz="20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57" name="直線矢印コネクタ 56"/>
            <p:cNvCxnSpPr>
              <a:stCxn id="6" idx="3"/>
            </p:cNvCxnSpPr>
            <p:nvPr/>
          </p:nvCxnSpPr>
          <p:spPr>
            <a:xfrm flipH="1">
              <a:off x="3834527" y="2645110"/>
              <a:ext cx="2754555" cy="1519267"/>
            </a:xfrm>
            <a:prstGeom prst="straightConnector1">
              <a:avLst/>
            </a:prstGeom>
            <a:ln w="76200">
              <a:solidFill>
                <a:srgbClr val="70AD47">
                  <a:alpha val="62353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/>
            <p:cNvCxnSpPr>
              <a:stCxn id="6" idx="4"/>
              <a:endCxn id="25" idx="0"/>
            </p:cNvCxnSpPr>
            <p:nvPr/>
          </p:nvCxnSpPr>
          <p:spPr>
            <a:xfrm>
              <a:off x="7089864" y="2852540"/>
              <a:ext cx="0" cy="603626"/>
            </a:xfrm>
            <a:prstGeom prst="straightConnector1">
              <a:avLst/>
            </a:prstGeom>
            <a:ln w="76200">
              <a:solidFill>
                <a:srgbClr val="70AD47">
                  <a:alpha val="62353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テキスト ボックス 61"/>
            <p:cNvSpPr txBox="1"/>
            <p:nvPr/>
          </p:nvSpPr>
          <p:spPr>
            <a:xfrm>
              <a:off x="6255060" y="291755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smtClean="0">
                  <a:latin typeface="Meiryo" charset="-128"/>
                  <a:ea typeface="Meiryo" charset="-128"/>
                  <a:cs typeface="Meiryo" charset="-128"/>
                </a:rPr>
                <a:t>通信</a:t>
              </a:r>
              <a:endParaRPr kumimoji="1" lang="ja-JP" altLang="en-US" sz="20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81" y="1776959"/>
            <a:ext cx="3561439" cy="26710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1776959"/>
            <a:ext cx="4712970" cy="26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9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図形グループ 94"/>
          <p:cNvGrpSpPr/>
          <p:nvPr/>
        </p:nvGrpSpPr>
        <p:grpSpPr>
          <a:xfrm>
            <a:off x="836168" y="1325592"/>
            <a:ext cx="7633836" cy="2924367"/>
            <a:chOff x="3588049" y="2395526"/>
            <a:chExt cx="7633836" cy="2924367"/>
          </a:xfrm>
        </p:grpSpPr>
        <p:sp>
          <p:nvSpPr>
            <p:cNvPr id="96" name="角丸四角形 95"/>
            <p:cNvSpPr/>
            <p:nvPr/>
          </p:nvSpPr>
          <p:spPr>
            <a:xfrm flipH="1">
              <a:off x="3588049" y="2395526"/>
              <a:ext cx="6398064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7" name="角丸四角形 96"/>
            <p:cNvSpPr/>
            <p:nvPr/>
          </p:nvSpPr>
          <p:spPr>
            <a:xfrm flipH="1">
              <a:off x="5657722" y="2558530"/>
              <a:ext cx="4221844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 flipH="1">
              <a:off x="3662072" y="2568309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9" name="対角する 2 つの角を丸めた四角形 98"/>
            <p:cNvSpPr/>
            <p:nvPr/>
          </p:nvSpPr>
          <p:spPr>
            <a:xfrm flipH="1">
              <a:off x="3898783" y="2717307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00" name="グループ化 65"/>
            <p:cNvGrpSpPr/>
            <p:nvPr/>
          </p:nvGrpSpPr>
          <p:grpSpPr>
            <a:xfrm flipH="1">
              <a:off x="4036363" y="2860832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14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154" name="メモ 153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5" name="テキスト ボックス 154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14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152" name="メモ 151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3" name="テキスト ボックス 152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148" name="テキスト ボックス 14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14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150" name="正方形/長方形 149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1" name="テキスト ボックス 150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101" name="直線矢印コネクタ 100"/>
            <p:cNvCxnSpPr/>
            <p:nvPr/>
          </p:nvCxnSpPr>
          <p:spPr>
            <a:xfrm>
              <a:off x="6024576" y="3323812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メモ 101"/>
            <p:cNvSpPr/>
            <p:nvPr/>
          </p:nvSpPr>
          <p:spPr>
            <a:xfrm flipH="1">
              <a:off x="7611706" y="2860831"/>
              <a:ext cx="2143528" cy="1597693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3" name="テキスト ボックス 102"/>
            <p:cNvSpPr txBox="1"/>
            <p:nvPr/>
          </p:nvSpPr>
          <p:spPr>
            <a:xfrm flipH="1">
              <a:off x="4878596" y="4950561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04" name="テキスト ボックス 103"/>
            <p:cNvSpPr txBox="1"/>
            <p:nvPr/>
          </p:nvSpPr>
          <p:spPr>
            <a:xfrm flipH="1">
              <a:off x="4288116" y="4007113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05" name="テキスト ボックス 104"/>
            <p:cNvSpPr txBox="1"/>
            <p:nvPr/>
          </p:nvSpPr>
          <p:spPr>
            <a:xfrm flipH="1">
              <a:off x="7045917" y="4515961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106" name="テキスト ボックス 105"/>
            <p:cNvSpPr txBox="1"/>
            <p:nvPr/>
          </p:nvSpPr>
          <p:spPr>
            <a:xfrm flipH="1">
              <a:off x="4305137" y="4534820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107" name="直線矢印コネクタ 106"/>
            <p:cNvCxnSpPr/>
            <p:nvPr/>
          </p:nvCxnSpPr>
          <p:spPr>
            <a:xfrm>
              <a:off x="6024576" y="3544929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正方形/長方形 108"/>
            <p:cNvSpPr/>
            <p:nvPr/>
          </p:nvSpPr>
          <p:spPr>
            <a:xfrm>
              <a:off x="7562170" y="3128417"/>
              <a:ext cx="6142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dir_in</a:t>
              </a:r>
              <a:endParaRPr lang="ja-JP" altLang="en-US" sz="1400" dirty="0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7547425" y="3340521"/>
              <a:ext cx="751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para_in</a:t>
              </a:r>
              <a:endParaRPr lang="ja-JP" altLang="en-US" sz="1400" dirty="0"/>
            </a:p>
          </p:txBody>
        </p:sp>
        <p:cxnSp>
          <p:nvCxnSpPr>
            <p:cNvPr id="111" name="直線コネクタ 110"/>
            <p:cNvCxnSpPr/>
            <p:nvPr/>
          </p:nvCxnSpPr>
          <p:spPr>
            <a:xfrm>
              <a:off x="8195586" y="3500915"/>
              <a:ext cx="3811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05106" y="3287431"/>
              <a:ext cx="5691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グループ化 10"/>
            <p:cNvGrpSpPr/>
            <p:nvPr/>
          </p:nvGrpSpPr>
          <p:grpSpPr>
            <a:xfrm>
              <a:off x="10108639" y="2822325"/>
              <a:ext cx="1002369" cy="759919"/>
              <a:chOff x="9584149" y="5346567"/>
              <a:chExt cx="803204" cy="665277"/>
            </a:xfrm>
          </p:grpSpPr>
          <p:grpSp>
            <p:nvGrpSpPr>
              <p:cNvPr id="136" name="グループ化 11"/>
              <p:cNvGrpSpPr/>
              <p:nvPr/>
            </p:nvGrpSpPr>
            <p:grpSpPr>
              <a:xfrm>
                <a:off x="9584149" y="5346568"/>
                <a:ext cx="567005" cy="653706"/>
                <a:chOff x="9584149" y="5346568"/>
                <a:chExt cx="567005" cy="653706"/>
              </a:xfr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p:grpSpPr>
            <p:sp>
              <p:nvSpPr>
                <p:cNvPr id="144" name="フローチャート: 端子 143"/>
                <p:cNvSpPr/>
                <p:nvPr/>
              </p:nvSpPr>
              <p:spPr>
                <a:xfrm>
                  <a:off x="9584149" y="5346568"/>
                  <a:ext cx="567005" cy="409769"/>
                </a:xfrm>
                <a:prstGeom prst="flowChartTerminator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二等辺三角形 20"/>
                <p:cNvSpPr/>
                <p:nvPr/>
              </p:nvSpPr>
              <p:spPr>
                <a:xfrm rot="9103672">
                  <a:off x="9711103" y="5676012"/>
                  <a:ext cx="211259" cy="324262"/>
                </a:xfrm>
                <a:prstGeom prst="triangle">
                  <a:avLst>
                    <a:gd name="adj" fmla="val 5755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7" name="直線コネクタ 136"/>
              <p:cNvCxnSpPr/>
              <p:nvPr/>
            </p:nvCxnSpPr>
            <p:spPr>
              <a:xfrm>
                <a:off x="9634669" y="5734161"/>
                <a:ext cx="247651" cy="26003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フローチャート: 端子 137"/>
              <p:cNvSpPr/>
              <p:nvPr/>
            </p:nvSpPr>
            <p:spPr>
              <a:xfrm>
                <a:off x="9836422" y="5602075"/>
                <a:ext cx="550931" cy="409769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平行四辺形 138"/>
              <p:cNvSpPr/>
              <p:nvPr/>
            </p:nvSpPr>
            <p:spPr>
              <a:xfrm flipH="1">
                <a:off x="9665493" y="5346567"/>
                <a:ext cx="659605" cy="255507"/>
              </a:xfrm>
              <a:prstGeom prst="parallelogram">
                <a:avLst>
                  <a:gd name="adj" fmla="val 94099"/>
                </a:avLst>
              </a:prstGeo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ドーナツ 139"/>
              <p:cNvSpPr/>
              <p:nvPr/>
            </p:nvSpPr>
            <p:spPr>
              <a:xfrm>
                <a:off x="10055970" y="5769790"/>
                <a:ext cx="122266" cy="114300"/>
              </a:xfrm>
              <a:prstGeom prst="donu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円柱 140"/>
              <p:cNvSpPr/>
              <p:nvPr/>
            </p:nvSpPr>
            <p:spPr>
              <a:xfrm rot="7747605">
                <a:off x="10153211" y="5782290"/>
                <a:ext cx="45719" cy="192530"/>
              </a:xfrm>
              <a:prstGeom prst="can">
                <a:avLst>
                  <a:gd name="adj" fmla="val 83566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平行四辺形 141"/>
              <p:cNvSpPr/>
              <p:nvPr/>
            </p:nvSpPr>
            <p:spPr>
              <a:xfrm flipH="1">
                <a:off x="9761593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平行四辺形 142"/>
              <p:cNvSpPr/>
              <p:nvPr/>
            </p:nvSpPr>
            <p:spPr>
              <a:xfrm flipH="1">
                <a:off x="9954521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0" name="正方形/長方形 119"/>
            <p:cNvSpPr/>
            <p:nvPr/>
          </p:nvSpPr>
          <p:spPr>
            <a:xfrm>
              <a:off x="8282409" y="3668897"/>
              <a:ext cx="583035" cy="5241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8264290" y="3778117"/>
              <a:ext cx="619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/>
                <a:t>PWM</a:t>
              </a:r>
              <a:endParaRPr lang="ja-JP" altLang="en-US" sz="1400" dirty="0"/>
            </a:p>
          </p:txBody>
        </p:sp>
        <p:cxnSp>
          <p:nvCxnSpPr>
            <p:cNvPr id="122" name="直線コネクタ 121"/>
            <p:cNvCxnSpPr/>
            <p:nvPr/>
          </p:nvCxnSpPr>
          <p:spPr>
            <a:xfrm>
              <a:off x="8576742" y="350091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/>
            <p:cNvCxnSpPr/>
            <p:nvPr/>
          </p:nvCxnSpPr>
          <p:spPr>
            <a:xfrm>
              <a:off x="8674208" y="3280590"/>
              <a:ext cx="0" cy="3790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正方形/長方形 123"/>
            <p:cNvSpPr/>
            <p:nvPr/>
          </p:nvSpPr>
          <p:spPr>
            <a:xfrm>
              <a:off x="9017532" y="3736002"/>
              <a:ext cx="7377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smtClean="0"/>
                <a:t>dir_out</a:t>
              </a:r>
              <a:endParaRPr lang="ja-JP" altLang="en-US" sz="1400" dirty="0"/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9019659" y="3933974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en</a:t>
              </a:r>
              <a:r>
                <a:rPr lang="en-US" altLang="ja-JP" sz="1400" dirty="0" err="1" smtClean="0"/>
                <a:t>_out</a:t>
              </a:r>
              <a:endParaRPr lang="ja-JP" altLang="en-US" sz="1400" dirty="0"/>
            </a:p>
          </p:txBody>
        </p:sp>
        <p:cxnSp>
          <p:nvCxnSpPr>
            <p:cNvPr id="126" name="直線コネクタ 125"/>
            <p:cNvCxnSpPr/>
            <p:nvPr/>
          </p:nvCxnSpPr>
          <p:spPr>
            <a:xfrm>
              <a:off x="8864033" y="4126494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/>
            <p:cNvCxnSpPr/>
            <p:nvPr/>
          </p:nvCxnSpPr>
          <p:spPr>
            <a:xfrm>
              <a:off x="8864033" y="3913496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テキスト ボックス 127"/>
            <p:cNvSpPr txBox="1"/>
            <p:nvPr/>
          </p:nvSpPr>
          <p:spPr>
            <a:xfrm flipH="1">
              <a:off x="8564256" y="2929650"/>
              <a:ext cx="12298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err="1" smtClean="0">
                  <a:latin typeface="+mn-ea"/>
                </a:rPr>
                <a:t>pwm_ctl.v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29" name="平行四辺形 128"/>
            <p:cNvSpPr/>
            <p:nvPr/>
          </p:nvSpPr>
          <p:spPr>
            <a:xfrm>
              <a:off x="10033562" y="3787868"/>
              <a:ext cx="1188323" cy="539822"/>
            </a:xfrm>
            <a:prstGeom prst="parallelogram">
              <a:avLst/>
            </a:prstGeom>
            <a:solidFill>
              <a:schemeClr val="accent5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テキスト ボックス 129"/>
            <p:cNvSpPr txBox="1"/>
            <p:nvPr/>
          </p:nvSpPr>
          <p:spPr>
            <a:xfrm flipH="1">
              <a:off x="10227962" y="3788763"/>
              <a:ext cx="7889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motor</a:t>
              </a:r>
            </a:p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driver</a:t>
              </a:r>
            </a:p>
          </p:txBody>
        </p:sp>
        <p:cxnSp>
          <p:nvCxnSpPr>
            <p:cNvPr id="131" name="直線コネクタ 130"/>
            <p:cNvCxnSpPr/>
            <p:nvPr/>
          </p:nvCxnSpPr>
          <p:spPr>
            <a:xfrm>
              <a:off x="9681455" y="4126494"/>
              <a:ext cx="4076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/>
            <p:cNvCxnSpPr/>
            <p:nvPr/>
          </p:nvCxnSpPr>
          <p:spPr>
            <a:xfrm>
              <a:off x="9681455" y="3913496"/>
              <a:ext cx="4579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曲線コネクタ 132"/>
            <p:cNvCxnSpPr>
              <a:endCxn id="152" idx="0"/>
            </p:cNvCxnSpPr>
            <p:nvPr/>
          </p:nvCxnSpPr>
          <p:spPr>
            <a:xfrm flipH="1" flipV="1">
              <a:off x="10462440" y="2822326"/>
              <a:ext cx="691967" cy="1235453"/>
            </a:xfrm>
            <a:prstGeom prst="curvedConnector4">
              <a:avLst>
                <a:gd name="adj1" fmla="val -42788"/>
                <a:gd name="adj2" fmla="val 11850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曲線コネクタ 133"/>
            <p:cNvCxnSpPr>
              <a:endCxn id="147" idx="0"/>
            </p:cNvCxnSpPr>
            <p:nvPr/>
          </p:nvCxnSpPr>
          <p:spPr>
            <a:xfrm flipH="1" flipV="1">
              <a:off x="10621734" y="2822325"/>
              <a:ext cx="488844" cy="1372624"/>
            </a:xfrm>
            <a:prstGeom prst="curvedConnector4">
              <a:avLst>
                <a:gd name="adj1" fmla="val -113215"/>
                <a:gd name="adj2" fmla="val 1083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平行四辺形 134"/>
            <p:cNvSpPr/>
            <p:nvPr/>
          </p:nvSpPr>
          <p:spPr>
            <a:xfrm>
              <a:off x="10906228" y="4126494"/>
              <a:ext cx="221464" cy="136909"/>
            </a:xfrm>
            <a:prstGeom prst="parallelogram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6" name="正方形/長方形 155"/>
          <p:cNvSpPr/>
          <p:nvPr/>
        </p:nvSpPr>
        <p:spPr>
          <a:xfrm>
            <a:off x="4319216" y="2088356"/>
            <a:ext cx="1193193" cy="501386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6227522" y="2677869"/>
            <a:ext cx="1024830" cy="501386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四角形吹き出し 157"/>
          <p:cNvSpPr/>
          <p:nvPr/>
        </p:nvSpPr>
        <p:spPr>
          <a:xfrm>
            <a:off x="2720268" y="3497695"/>
            <a:ext cx="3006920" cy="928571"/>
          </a:xfrm>
          <a:prstGeom prst="wedgeRectCallout">
            <a:avLst>
              <a:gd name="adj1" fmla="val 73033"/>
              <a:gd name="adj2" fmla="val -84926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ysClr val="windowText" lastClr="000000"/>
                </a:solidFill>
                <a:latin typeface="+mn-ea"/>
              </a:rPr>
              <a:t>FPGA</a:t>
            </a:r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ボードの外部へ</a:t>
            </a:r>
          </a:p>
          <a:p>
            <a:pPr algn="ctr"/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電気信号を出力するために</a:t>
            </a:r>
          </a:p>
          <a:p>
            <a:pPr algn="ctr"/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output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信号が必要</a:t>
            </a:r>
            <a:endParaRPr kumimoji="1"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9" name="四角形吹き出し 158"/>
          <p:cNvSpPr/>
          <p:nvPr/>
        </p:nvSpPr>
        <p:spPr>
          <a:xfrm>
            <a:off x="2157275" y="258372"/>
            <a:ext cx="3305610" cy="928571"/>
          </a:xfrm>
          <a:prstGeom prst="wedgeRectCallout">
            <a:avLst>
              <a:gd name="adj1" fmla="val 39781"/>
              <a:gd name="adj2" fmla="val 14443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ソフトウェアからの</a:t>
            </a:r>
          </a:p>
          <a:p>
            <a:pPr algn="ctr"/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パラメータを受け取るために</a:t>
            </a:r>
          </a:p>
          <a:p>
            <a:pPr algn="ctr"/>
            <a:r>
              <a:rPr kumimoji="1" lang="en-US" altLang="ja-JP" dirty="0" smtClean="0">
                <a:solidFill>
                  <a:sysClr val="windowText" lastClr="000000"/>
                </a:solidFill>
                <a:latin typeface="+mn-ea"/>
              </a:rPr>
              <a:t>register</a:t>
            </a:r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信号が必要</a:t>
            </a:r>
            <a:endParaRPr kumimoji="1"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048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図形グループ 58"/>
          <p:cNvGrpSpPr/>
          <p:nvPr/>
        </p:nvGrpSpPr>
        <p:grpSpPr>
          <a:xfrm>
            <a:off x="1198646" y="992547"/>
            <a:ext cx="8943407" cy="4949377"/>
            <a:chOff x="1198646" y="992547"/>
            <a:chExt cx="8943407" cy="4949377"/>
          </a:xfrm>
        </p:grpSpPr>
        <p:sp>
          <p:nvSpPr>
            <p:cNvPr id="3" name="角丸四角形 2"/>
            <p:cNvSpPr/>
            <p:nvPr/>
          </p:nvSpPr>
          <p:spPr>
            <a:xfrm flipH="1">
              <a:off x="4161907" y="2798482"/>
              <a:ext cx="5802123" cy="31434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 flipH="1">
              <a:off x="6231580" y="2961486"/>
              <a:ext cx="3610220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4235928" y="2971265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対角する 2 つの角を丸めた四角形 5"/>
            <p:cNvSpPr/>
            <p:nvPr/>
          </p:nvSpPr>
          <p:spPr>
            <a:xfrm flipH="1">
              <a:off x="4472639" y="3120263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" name="グループ化 65"/>
            <p:cNvGrpSpPr/>
            <p:nvPr/>
          </p:nvGrpSpPr>
          <p:grpSpPr>
            <a:xfrm flipH="1">
              <a:off x="4610219" y="3275878"/>
              <a:ext cx="3242248" cy="1585602"/>
              <a:chOff x="4051023" y="3752634"/>
              <a:chExt cx="3179150" cy="1585602"/>
            </a:xfrm>
            <a:solidFill>
              <a:schemeClr val="bg1"/>
            </a:solidFill>
          </p:grpSpPr>
          <p:grpSp>
            <p:nvGrpSpPr>
              <p:cNvPr id="33" name="グループ化 106"/>
              <p:cNvGrpSpPr/>
              <p:nvPr/>
            </p:nvGrpSpPr>
            <p:grpSpPr>
              <a:xfrm>
                <a:off x="4111881" y="3758981"/>
                <a:ext cx="1313654" cy="1579255"/>
                <a:chOff x="1147841" y="1986143"/>
                <a:chExt cx="482488" cy="841724"/>
              </a:xfrm>
              <a:grpFill/>
            </p:grpSpPr>
            <p:sp>
              <p:nvSpPr>
                <p:cNvPr id="54" name="メモ 53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5" name="テキスト ボックス 54"/>
                <p:cNvSpPr txBox="1"/>
                <p:nvPr/>
              </p:nvSpPr>
              <p:spPr>
                <a:xfrm>
                  <a:off x="1156396" y="2004202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4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52" name="メモ 51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3" name="テキスト ボックス 52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5" name="テキスト ボックス 34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6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5" name="正方形/長方形 44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1" name="テキスト ボックス 50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  <p:grpSp>
            <p:nvGrpSpPr>
              <p:cNvPr id="37" name="グループ化 110"/>
              <p:cNvGrpSpPr/>
              <p:nvPr/>
            </p:nvGrpSpPr>
            <p:grpSpPr>
              <a:xfrm>
                <a:off x="5218417" y="4582221"/>
                <a:ext cx="860093" cy="369332"/>
                <a:chOff x="7227214" y="2240803"/>
                <a:chExt cx="744892" cy="369332"/>
              </a:xfrm>
              <a:grpFill/>
            </p:grpSpPr>
            <p:sp>
              <p:nvSpPr>
                <p:cNvPr id="38" name="正方形/長方形 37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27214" y="2240803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8" name="直線矢印コネクタ 7"/>
            <p:cNvCxnSpPr/>
            <p:nvPr/>
          </p:nvCxnSpPr>
          <p:spPr>
            <a:xfrm flipV="1">
              <a:off x="6598433" y="3835875"/>
              <a:ext cx="2119204" cy="18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>
              <a:off x="6598433" y="4270154"/>
              <a:ext cx="2119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グループ化 68"/>
            <p:cNvGrpSpPr/>
            <p:nvPr/>
          </p:nvGrpSpPr>
          <p:grpSpPr>
            <a:xfrm flipH="1">
              <a:off x="8486511" y="1710139"/>
              <a:ext cx="1569661" cy="567461"/>
              <a:chOff x="162033" y="2156679"/>
              <a:chExt cx="1769483" cy="614180"/>
            </a:xfrm>
            <a:solidFill>
              <a:schemeClr val="bg1"/>
            </a:solidFill>
          </p:grpSpPr>
          <p:sp>
            <p:nvSpPr>
              <p:cNvPr id="31" name="メモ 30"/>
              <p:cNvSpPr/>
              <p:nvPr/>
            </p:nvSpPr>
            <p:spPr>
              <a:xfrm>
                <a:off x="184694" y="2156679"/>
                <a:ext cx="1725639" cy="614180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62033" y="2320965"/>
                <a:ext cx="1769483" cy="399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mtClean="0">
                    <a:latin typeface="+mn-ea"/>
                  </a:rPr>
                  <a:t>設定ファイル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1" name="角丸四角形 10"/>
            <p:cNvSpPr/>
            <p:nvPr/>
          </p:nvSpPr>
          <p:spPr>
            <a:xfrm flipH="1">
              <a:off x="4761693" y="1855668"/>
              <a:ext cx="2811642" cy="701467"/>
            </a:xfrm>
            <a:prstGeom prst="roundRect">
              <a:avLst>
                <a:gd name="adj" fmla="val 47016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b="1" dirty="0" err="1" smtClean="0">
                  <a:solidFill>
                    <a:schemeClr val="bg1"/>
                  </a:solidFill>
                  <a:latin typeface="+mn-ea"/>
                </a:rPr>
                <a:t>cReComp</a:t>
              </a:r>
              <a:endParaRPr kumimoji="1" lang="ja-JP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 flipH="1">
              <a:off x="7505146" y="2018942"/>
              <a:ext cx="10001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/>
            <p:cNvCxnSpPr/>
            <p:nvPr/>
          </p:nvCxnSpPr>
          <p:spPr>
            <a:xfrm rot="16200000" flipV="1">
              <a:off x="7799512" y="2119354"/>
              <a:ext cx="1090748" cy="167109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73"/>
            <p:cNvGrpSpPr/>
            <p:nvPr/>
          </p:nvGrpSpPr>
          <p:grpSpPr>
            <a:xfrm flipH="1">
              <a:off x="8690812" y="3500274"/>
              <a:ext cx="1005402" cy="1049864"/>
              <a:chOff x="557253" y="2048934"/>
              <a:chExt cx="993247" cy="778933"/>
            </a:xfrm>
            <a:solidFill>
              <a:schemeClr val="bg1"/>
            </a:solidFill>
          </p:grpSpPr>
          <p:sp>
            <p:nvSpPr>
              <p:cNvPr id="29" name="メモ 28"/>
              <p:cNvSpPr/>
              <p:nvPr/>
            </p:nvSpPr>
            <p:spPr>
              <a:xfrm>
                <a:off x="609599" y="2048934"/>
                <a:ext cx="914401" cy="778933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557253" y="2242968"/>
                <a:ext cx="993247" cy="433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600" smtClean="0">
                    <a:latin typeface="+mn-ea"/>
                  </a:rPr>
                  <a:t>ユーザ</a:t>
                </a:r>
              </a:p>
              <a:p>
                <a:pPr algn="ctr"/>
                <a:r>
                  <a:rPr kumimoji="1" lang="ja-JP" altLang="en-US" sz="1600" dirty="0" smtClean="0">
                    <a:latin typeface="+mn-ea"/>
                  </a:rPr>
                  <a:t>ロジック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5" name="正方形/長方形 14"/>
            <p:cNvSpPr/>
            <p:nvPr/>
          </p:nvSpPr>
          <p:spPr>
            <a:xfrm flipH="1">
              <a:off x="8409662" y="1449564"/>
              <a:ext cx="1732391" cy="318587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6" name="グループ化 75"/>
            <p:cNvGrpSpPr/>
            <p:nvPr/>
          </p:nvGrpSpPr>
          <p:grpSpPr>
            <a:xfrm flipH="1">
              <a:off x="5072255" y="2619378"/>
              <a:ext cx="2190518" cy="714203"/>
              <a:chOff x="4932490" y="3167394"/>
              <a:chExt cx="1401147" cy="422441"/>
            </a:xfrm>
            <a:solidFill>
              <a:schemeClr val="bg1"/>
            </a:solidFill>
          </p:grpSpPr>
          <p:sp>
            <p:nvSpPr>
              <p:cNvPr id="27" name="下矢印 26"/>
              <p:cNvSpPr/>
              <p:nvPr/>
            </p:nvSpPr>
            <p:spPr>
              <a:xfrm>
                <a:off x="4932490" y="3167394"/>
                <a:ext cx="1401147" cy="422441"/>
              </a:xfrm>
              <a:prstGeom prst="downArrow">
                <a:avLst>
                  <a:gd name="adj1" fmla="val 50000"/>
                  <a:gd name="adj2" fmla="val 58245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5242243" y="3211567"/>
                <a:ext cx="781520" cy="2730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latin typeface="+mn-ea"/>
                  </a:rPr>
                  <a:t>Output</a:t>
                </a: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 flipH="1">
              <a:off x="4695610" y="5401221"/>
              <a:ext cx="50866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800" dirty="0" smtClean="0">
                  <a:latin typeface="+mn-ea"/>
                </a:rPr>
                <a:t>ROS</a:t>
              </a:r>
              <a:r>
                <a:rPr lang="ja-JP" altLang="en-US" sz="2800" dirty="0" smtClean="0">
                  <a:latin typeface="+mn-ea"/>
                </a:rPr>
                <a:t>準拠</a:t>
              </a:r>
              <a:r>
                <a:rPr lang="en-US" altLang="ja-JP" sz="2800" dirty="0" smtClean="0">
                  <a:latin typeface="+mn-ea"/>
                </a:rPr>
                <a:t>FPGA</a:t>
              </a:r>
              <a:r>
                <a:rPr lang="ja-JP" altLang="en-US" sz="2800" dirty="0" smtClean="0">
                  <a:latin typeface="+mn-ea"/>
                </a:rPr>
                <a:t>コンポーネント</a:t>
              </a:r>
              <a:endParaRPr kumimoji="1" lang="ja-JP" altLang="en-US" sz="2800" dirty="0">
                <a:latin typeface="+mn-ea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 flipH="1">
              <a:off x="4861972" y="4410069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 flipH="1">
              <a:off x="7729771" y="3907438"/>
              <a:ext cx="6976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 smtClean="0">
                  <a:latin typeface="+mn-ea"/>
                </a:rPr>
                <a:t>通信</a:t>
              </a:r>
              <a:endParaRPr kumimoji="1" lang="en-US" altLang="ja-JP" sz="2000" dirty="0" smtClean="0">
                <a:latin typeface="+mn-e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 flipH="1">
              <a:off x="7619773" y="4918917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flipH="1">
              <a:off x="4878993" y="4937776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 flipH="1">
              <a:off x="4579409" y="145521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mtClean="0">
                  <a:latin typeface="+mn-ea"/>
                </a:rPr>
                <a:t>開発者が記述</a:t>
              </a:r>
              <a:endParaRPr lang="ja-JP" altLang="en-US" dirty="0">
                <a:latin typeface="+mn-ea"/>
              </a:endParaRPr>
            </a:p>
          </p:txBody>
        </p:sp>
        <p:cxnSp>
          <p:nvCxnSpPr>
            <p:cNvPr id="23" name="直線コネクタ 22"/>
            <p:cNvCxnSpPr/>
            <p:nvPr/>
          </p:nvCxnSpPr>
          <p:spPr>
            <a:xfrm flipH="1">
              <a:off x="6223320" y="1642576"/>
              <a:ext cx="82946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メモ 23"/>
            <p:cNvSpPr/>
            <p:nvPr/>
          </p:nvSpPr>
          <p:spPr>
            <a:xfrm flipH="1">
              <a:off x="6169172" y="999355"/>
              <a:ext cx="849474" cy="450209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 flipH="1">
              <a:off x="5517091" y="992547"/>
              <a:ext cx="679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dirty="0">
                  <a:latin typeface="+mn-ea"/>
                </a:rPr>
                <a:t>FILE</a:t>
              </a:r>
              <a:endParaRPr lang="ja-JP" altLang="en-US" dirty="0">
                <a:latin typeface="+mn-ea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 flipH="1">
              <a:off x="8690811" y="1098184"/>
              <a:ext cx="1096775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>
                  <a:latin typeface="+mn-ea"/>
                </a:rPr>
                <a:t>Input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56" name="四角形吹き出し 55"/>
            <p:cNvSpPr/>
            <p:nvPr/>
          </p:nvSpPr>
          <p:spPr>
            <a:xfrm>
              <a:off x="1198646" y="4803595"/>
              <a:ext cx="2544912" cy="928571"/>
            </a:xfrm>
            <a:prstGeom prst="wedgeRectCallout">
              <a:avLst>
                <a:gd name="adj1" fmla="val 117325"/>
                <a:gd name="adj2" fmla="val -5933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mtClean="0">
                  <a:solidFill>
                    <a:sysClr val="windowText" lastClr="000000"/>
                  </a:solidFill>
                  <a:latin typeface="+mn-ea"/>
                </a:rPr>
                <a:t>ハードウェアをラップするソフトウェア</a:t>
              </a:r>
              <a:endParaRPr kumimoji="1" lang="ja-JP" altLang="en-US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7" name="四角形吹き出し 56"/>
            <p:cNvSpPr/>
            <p:nvPr/>
          </p:nvSpPr>
          <p:spPr>
            <a:xfrm>
              <a:off x="1198646" y="2655977"/>
              <a:ext cx="2544912" cy="928571"/>
            </a:xfrm>
            <a:prstGeom prst="wedgeRectCallout">
              <a:avLst>
                <a:gd name="adj1" fmla="val 161024"/>
                <a:gd name="adj2" fmla="val 4845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CPU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FPGA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の</a:t>
              </a:r>
              <a:b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</a:b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通信路の制御回路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 flipH="1">
              <a:off x="1497488" y="403523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+mn-ea"/>
                </a:rPr>
                <a:t>自動生成される</a:t>
              </a:r>
              <a:endParaRPr lang="ja-JP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9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図形グループ 86"/>
          <p:cNvGrpSpPr/>
          <p:nvPr/>
        </p:nvGrpSpPr>
        <p:grpSpPr>
          <a:xfrm>
            <a:off x="524636" y="1984151"/>
            <a:ext cx="9439393" cy="3738698"/>
            <a:chOff x="524636" y="1984151"/>
            <a:chExt cx="9439393" cy="3738698"/>
          </a:xfrm>
        </p:grpSpPr>
        <p:sp>
          <p:nvSpPr>
            <p:cNvPr id="3" name="角丸四角形 2"/>
            <p:cNvSpPr/>
            <p:nvPr/>
          </p:nvSpPr>
          <p:spPr>
            <a:xfrm flipH="1">
              <a:off x="4161906" y="2798482"/>
              <a:ext cx="5802123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 flipH="1">
              <a:off x="6231580" y="2961486"/>
              <a:ext cx="3610220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4235928" y="2971265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対角する 2 つの角を丸めた四角形 5"/>
            <p:cNvSpPr/>
            <p:nvPr/>
          </p:nvSpPr>
          <p:spPr>
            <a:xfrm flipH="1">
              <a:off x="4472639" y="3120263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" name="グループ化 65"/>
            <p:cNvGrpSpPr/>
            <p:nvPr/>
          </p:nvGrpSpPr>
          <p:grpSpPr>
            <a:xfrm flipH="1">
              <a:off x="4610219" y="3263788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3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47" name="メモ 46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45" name="メモ 44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8" name="テキスト ボックス 3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3" name="正方形/長方形 42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  <p:grpSp>
            <p:nvGrpSpPr>
              <p:cNvPr id="40" name="グループ化 110"/>
              <p:cNvGrpSpPr/>
              <p:nvPr/>
            </p:nvGrpSpPr>
            <p:grpSpPr>
              <a:xfrm>
                <a:off x="5218417" y="4582221"/>
                <a:ext cx="860093" cy="369332"/>
                <a:chOff x="7227214" y="2240803"/>
                <a:chExt cx="744892" cy="369332"/>
              </a:xfrm>
              <a:grpFill/>
            </p:grpSpPr>
            <p:sp>
              <p:nvSpPr>
                <p:cNvPr id="41" name="正方形/長方形 40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2" name="テキスト ボックス 41"/>
                <p:cNvSpPr txBox="1"/>
                <p:nvPr/>
              </p:nvSpPr>
              <p:spPr>
                <a:xfrm>
                  <a:off x="7227214" y="2240803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8" name="直線矢印コネクタ 7"/>
            <p:cNvCxnSpPr/>
            <p:nvPr/>
          </p:nvCxnSpPr>
          <p:spPr>
            <a:xfrm>
              <a:off x="6598432" y="3771839"/>
              <a:ext cx="178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>
              <a:off x="6598433" y="4270154"/>
              <a:ext cx="17776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73"/>
            <p:cNvGrpSpPr/>
            <p:nvPr/>
          </p:nvGrpSpPr>
          <p:grpSpPr>
            <a:xfrm flipH="1">
              <a:off x="8376075" y="3263787"/>
              <a:ext cx="1405878" cy="1597693"/>
              <a:chOff x="356543" y="2048934"/>
              <a:chExt cx="1167457" cy="778933"/>
            </a:xfrm>
            <a:solidFill>
              <a:schemeClr val="bg1"/>
            </a:solidFill>
          </p:grpSpPr>
          <p:sp>
            <p:nvSpPr>
              <p:cNvPr id="32" name="メモ 31"/>
              <p:cNvSpPr/>
              <p:nvPr/>
            </p:nvSpPr>
            <p:spPr>
              <a:xfrm>
                <a:off x="356543" y="2048934"/>
                <a:ext cx="1167457" cy="778933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483667" y="2653789"/>
                <a:ext cx="904503" cy="165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smtClean="0">
                    <a:latin typeface="+mn-ea"/>
                  </a:rPr>
                  <a:t>adder.v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 flipH="1">
              <a:off x="5452452" y="5353517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 flipH="1">
              <a:off x="4861972" y="4410069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 flipH="1">
              <a:off x="7619773" y="4918917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flipH="1">
              <a:off x="4878993" y="4937776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49" name="直線矢印コネクタ 48"/>
            <p:cNvCxnSpPr/>
            <p:nvPr/>
          </p:nvCxnSpPr>
          <p:spPr>
            <a:xfrm>
              <a:off x="6598432" y="3947885"/>
              <a:ext cx="178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四角形吹き出し 27"/>
            <p:cNvSpPr/>
            <p:nvPr/>
          </p:nvSpPr>
          <p:spPr>
            <a:xfrm>
              <a:off x="1535209" y="4704322"/>
              <a:ext cx="2544912" cy="928571"/>
            </a:xfrm>
            <a:prstGeom prst="wedgeRectCallout">
              <a:avLst>
                <a:gd name="adj1" fmla="val 24574"/>
                <a:gd name="adj2" fmla="val -907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計算の引数を</a:t>
              </a:r>
            </a:p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ROS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のメッセージ</a:t>
              </a:r>
              <a:b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</a:b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として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Publish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8326537" y="3531373"/>
              <a:ext cx="6832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>
                  <a:latin typeface="+mn-ea"/>
                </a:rPr>
                <a:t>arg_x</a:t>
              </a:r>
              <a:endParaRPr lang="ja-JP" altLang="en-US" sz="1400" dirty="0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8311792" y="3793485"/>
              <a:ext cx="684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>
                  <a:latin typeface="+mn-ea"/>
                </a:rPr>
                <a:t>arg_y</a:t>
              </a:r>
              <a:endParaRPr lang="ja-JP" altLang="en-US" sz="1400" dirty="0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8328592" y="4105246"/>
              <a:ext cx="6751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>
                  <a:latin typeface="+mn-ea"/>
                </a:rPr>
                <a:t>result</a:t>
              </a:r>
              <a:endParaRPr lang="ja-JP" altLang="en-US" sz="1400" dirty="0"/>
            </a:p>
          </p:txBody>
        </p:sp>
        <p:cxnSp>
          <p:nvCxnSpPr>
            <p:cNvPr id="58" name="直線コネクタ 57"/>
            <p:cNvCxnSpPr/>
            <p:nvPr/>
          </p:nvCxnSpPr>
          <p:spPr>
            <a:xfrm>
              <a:off x="8915257" y="3717348"/>
              <a:ext cx="3275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8915257" y="3953464"/>
              <a:ext cx="3275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円/楕円 61"/>
            <p:cNvSpPr/>
            <p:nvPr/>
          </p:nvSpPr>
          <p:spPr>
            <a:xfrm>
              <a:off x="9212040" y="3582880"/>
              <a:ext cx="513595" cy="51359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直線コネクタ 62"/>
            <p:cNvCxnSpPr/>
            <p:nvPr/>
          </p:nvCxnSpPr>
          <p:spPr>
            <a:xfrm>
              <a:off x="8915257" y="4249179"/>
              <a:ext cx="562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>
              <a:off x="9483310" y="409647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加算記号 72"/>
            <p:cNvSpPr/>
            <p:nvPr/>
          </p:nvSpPr>
          <p:spPr>
            <a:xfrm>
              <a:off x="9323135" y="3704746"/>
              <a:ext cx="291403" cy="291403"/>
            </a:xfrm>
            <a:prstGeom prst="mathPlus">
              <a:avLst>
                <a:gd name="adj1" fmla="val 166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738429" y="3346211"/>
              <a:ext cx="1299876" cy="12998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 smtClean="0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524636" y="3726768"/>
              <a:ext cx="17274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800" dirty="0" err="1" smtClean="0"/>
                <a:t>test_node</a:t>
              </a:r>
              <a:endParaRPr lang="en-US" altLang="ja-JP" sz="2800" dirty="0" smtClean="0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2816481" y="3895236"/>
              <a:ext cx="970212" cy="301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Topic</a:t>
              </a:r>
              <a:endParaRPr kumimoji="1" lang="ja-JP" altLang="en-US" dirty="0"/>
            </a:p>
          </p:txBody>
        </p:sp>
        <p:cxnSp>
          <p:nvCxnSpPr>
            <p:cNvPr id="78" name="直線矢印コネクタ 77"/>
            <p:cNvCxnSpPr/>
            <p:nvPr/>
          </p:nvCxnSpPr>
          <p:spPr>
            <a:xfrm>
              <a:off x="2167647" y="4052878"/>
              <a:ext cx="6689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3803727" y="4052878"/>
              <a:ext cx="9568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四角形吹き出し 84"/>
            <p:cNvSpPr/>
            <p:nvPr/>
          </p:nvSpPr>
          <p:spPr>
            <a:xfrm>
              <a:off x="1535209" y="2447198"/>
              <a:ext cx="2544912" cy="635899"/>
            </a:xfrm>
            <a:prstGeom prst="wedgeRectCallout">
              <a:avLst>
                <a:gd name="adj1" fmla="val 81112"/>
                <a:gd name="adj2" fmla="val 9459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計算</a:t>
              </a:r>
              <a:r>
                <a:rPr kumimoji="1" lang="ja-JP" altLang="en-US" smtClean="0">
                  <a:solidFill>
                    <a:sysClr val="windowText" lastClr="000000"/>
                  </a:solidFill>
                  <a:latin typeface="+mn-ea"/>
                </a:rPr>
                <a:t>結果は標準出力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86" name="四角形吹き出し 85"/>
            <p:cNvSpPr/>
            <p:nvPr/>
          </p:nvSpPr>
          <p:spPr>
            <a:xfrm>
              <a:off x="4509303" y="1984151"/>
              <a:ext cx="4450650" cy="635899"/>
            </a:xfrm>
            <a:prstGeom prst="wedgeRectCallout">
              <a:avLst>
                <a:gd name="adj1" fmla="val -10829"/>
                <a:gd name="adj2" fmla="val 1622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cReComp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によって自動生成される部分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9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図形グループ 133"/>
          <p:cNvGrpSpPr/>
          <p:nvPr/>
        </p:nvGrpSpPr>
        <p:grpSpPr>
          <a:xfrm>
            <a:off x="647273" y="1581195"/>
            <a:ext cx="10574612" cy="3738698"/>
            <a:chOff x="647273" y="1581195"/>
            <a:chExt cx="10574612" cy="3738698"/>
          </a:xfrm>
        </p:grpSpPr>
        <p:sp>
          <p:nvSpPr>
            <p:cNvPr id="4" name="角丸四角形 3"/>
            <p:cNvSpPr/>
            <p:nvPr/>
          </p:nvSpPr>
          <p:spPr>
            <a:xfrm flipH="1">
              <a:off x="3588049" y="2395526"/>
              <a:ext cx="6398064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5657722" y="2558530"/>
              <a:ext cx="4221844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角丸四角形 5"/>
            <p:cNvSpPr/>
            <p:nvPr/>
          </p:nvSpPr>
          <p:spPr>
            <a:xfrm flipH="1">
              <a:off x="3662072" y="2568309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対角する 2 つの角を丸めた四角形 6"/>
            <p:cNvSpPr/>
            <p:nvPr/>
          </p:nvSpPr>
          <p:spPr>
            <a:xfrm flipH="1">
              <a:off x="3898783" y="2717307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8" name="グループ化 65"/>
            <p:cNvGrpSpPr/>
            <p:nvPr/>
          </p:nvGrpSpPr>
          <p:grpSpPr>
            <a:xfrm flipH="1">
              <a:off x="4036363" y="2860832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3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47" name="メモ 46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45" name="メモ 44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8" name="テキスト ボックス 3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3" name="正方形/長方形 42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9" name="直線矢印コネクタ 8"/>
            <p:cNvCxnSpPr/>
            <p:nvPr/>
          </p:nvCxnSpPr>
          <p:spPr>
            <a:xfrm>
              <a:off x="6024576" y="3323812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メモ 33"/>
            <p:cNvSpPr/>
            <p:nvPr/>
          </p:nvSpPr>
          <p:spPr>
            <a:xfrm flipH="1">
              <a:off x="7611706" y="2860831"/>
              <a:ext cx="2143528" cy="1597693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flipH="1">
              <a:off x="4878596" y="4950561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 flipH="1">
              <a:off x="4288116" y="4007113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 flipH="1">
              <a:off x="7045917" y="4515961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 flipH="1">
              <a:off x="4305137" y="4534820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16" name="直線矢印コネクタ 15"/>
            <p:cNvCxnSpPr/>
            <p:nvPr/>
          </p:nvCxnSpPr>
          <p:spPr>
            <a:xfrm>
              <a:off x="6024576" y="3544929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四角形吹き出し 16"/>
            <p:cNvSpPr/>
            <p:nvPr/>
          </p:nvSpPr>
          <p:spPr>
            <a:xfrm>
              <a:off x="922213" y="4327690"/>
              <a:ext cx="2544912" cy="928571"/>
            </a:xfrm>
            <a:prstGeom prst="wedgeRectCallout">
              <a:avLst>
                <a:gd name="adj1" fmla="val 24574"/>
                <a:gd name="adj2" fmla="val -907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モータへの</a:t>
              </a:r>
            </a:p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出力パラメータを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Publish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する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562170" y="3128417"/>
              <a:ext cx="6142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dir_in</a:t>
              </a:r>
              <a:endParaRPr lang="ja-JP" altLang="en-US" sz="1400" dirty="0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7547425" y="3340521"/>
              <a:ext cx="751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para_in</a:t>
              </a:r>
              <a:endParaRPr lang="ja-JP" altLang="en-US" sz="1400" dirty="0"/>
            </a:p>
          </p:txBody>
        </p:sp>
        <p:cxnSp>
          <p:nvCxnSpPr>
            <p:cNvPr id="22" name="直線コネクタ 21"/>
            <p:cNvCxnSpPr/>
            <p:nvPr/>
          </p:nvCxnSpPr>
          <p:spPr>
            <a:xfrm>
              <a:off x="8195586" y="3500915"/>
              <a:ext cx="3811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647273" y="2943255"/>
              <a:ext cx="1299876" cy="12998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 smtClean="0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653540" y="3397661"/>
              <a:ext cx="12873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000" dirty="0" err="1" smtClean="0"/>
                <a:t>test_node</a:t>
              </a:r>
              <a:endParaRPr lang="en-US" altLang="ja-JP" sz="2000" dirty="0" smtClean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403178" y="3492280"/>
              <a:ext cx="970212" cy="301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Topic</a:t>
              </a:r>
              <a:endParaRPr kumimoji="1" lang="ja-JP" altLang="en-US" dirty="0"/>
            </a:p>
          </p:txBody>
        </p:sp>
        <p:cxnSp>
          <p:nvCxnSpPr>
            <p:cNvPr id="30" name="直線矢印コネクタ 29"/>
            <p:cNvCxnSpPr/>
            <p:nvPr/>
          </p:nvCxnSpPr>
          <p:spPr>
            <a:xfrm>
              <a:off x="1952367" y="3649922"/>
              <a:ext cx="45081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3373394" y="3649922"/>
              <a:ext cx="813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四角形吹き出し 32"/>
            <p:cNvSpPr/>
            <p:nvPr/>
          </p:nvSpPr>
          <p:spPr>
            <a:xfrm>
              <a:off x="3935447" y="1581195"/>
              <a:ext cx="4450650" cy="635899"/>
            </a:xfrm>
            <a:prstGeom prst="wedgeRectCallout">
              <a:avLst>
                <a:gd name="adj1" fmla="val -10829"/>
                <a:gd name="adj2" fmla="val 1622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cReComp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によって自動生成される部分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cxnSp>
          <p:nvCxnSpPr>
            <p:cNvPr id="49" name="直線コネクタ 48"/>
            <p:cNvCxnSpPr/>
            <p:nvPr/>
          </p:nvCxnSpPr>
          <p:spPr>
            <a:xfrm>
              <a:off x="8105106" y="3287431"/>
              <a:ext cx="5691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グループ化 10"/>
            <p:cNvGrpSpPr/>
            <p:nvPr/>
          </p:nvGrpSpPr>
          <p:grpSpPr>
            <a:xfrm>
              <a:off x="10108639" y="2822325"/>
              <a:ext cx="1002369" cy="759919"/>
              <a:chOff x="9584149" y="5346567"/>
              <a:chExt cx="803204" cy="665277"/>
            </a:xfrm>
          </p:grpSpPr>
          <p:grpSp>
            <p:nvGrpSpPr>
              <p:cNvPr id="51" name="グループ化 11"/>
              <p:cNvGrpSpPr/>
              <p:nvPr/>
            </p:nvGrpSpPr>
            <p:grpSpPr>
              <a:xfrm>
                <a:off x="9584149" y="5346568"/>
                <a:ext cx="567005" cy="653706"/>
                <a:chOff x="9584149" y="5346568"/>
                <a:chExt cx="567005" cy="653706"/>
              </a:xfr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p:grpSpPr>
            <p:sp>
              <p:nvSpPr>
                <p:cNvPr id="59" name="フローチャート: 端子 58"/>
                <p:cNvSpPr/>
                <p:nvPr/>
              </p:nvSpPr>
              <p:spPr>
                <a:xfrm>
                  <a:off x="9584149" y="5346568"/>
                  <a:ext cx="567005" cy="409769"/>
                </a:xfrm>
                <a:prstGeom prst="flowChartTerminator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二等辺三角形 20"/>
                <p:cNvSpPr/>
                <p:nvPr/>
              </p:nvSpPr>
              <p:spPr>
                <a:xfrm rot="9103672">
                  <a:off x="9711103" y="5676012"/>
                  <a:ext cx="211259" cy="324262"/>
                </a:xfrm>
                <a:prstGeom prst="triangle">
                  <a:avLst>
                    <a:gd name="adj" fmla="val 5755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2" name="直線コネクタ 51"/>
              <p:cNvCxnSpPr/>
              <p:nvPr/>
            </p:nvCxnSpPr>
            <p:spPr>
              <a:xfrm>
                <a:off x="9634669" y="5734161"/>
                <a:ext cx="247651" cy="26003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フローチャート: 端子 52"/>
              <p:cNvSpPr/>
              <p:nvPr/>
            </p:nvSpPr>
            <p:spPr>
              <a:xfrm>
                <a:off x="9836422" y="5602075"/>
                <a:ext cx="550931" cy="409769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/>
              <p:cNvSpPr/>
              <p:nvPr/>
            </p:nvSpPr>
            <p:spPr>
              <a:xfrm flipH="1">
                <a:off x="9665493" y="5346567"/>
                <a:ext cx="659605" cy="255507"/>
              </a:xfrm>
              <a:prstGeom prst="parallelogram">
                <a:avLst>
                  <a:gd name="adj" fmla="val 94099"/>
                </a:avLst>
              </a:prstGeo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ドーナツ 54"/>
              <p:cNvSpPr/>
              <p:nvPr/>
            </p:nvSpPr>
            <p:spPr>
              <a:xfrm>
                <a:off x="10055970" y="5769790"/>
                <a:ext cx="122266" cy="114300"/>
              </a:xfrm>
              <a:prstGeom prst="donu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円柱 55"/>
              <p:cNvSpPr/>
              <p:nvPr/>
            </p:nvSpPr>
            <p:spPr>
              <a:xfrm rot="7747605">
                <a:off x="10153211" y="5782290"/>
                <a:ext cx="45719" cy="192530"/>
              </a:xfrm>
              <a:prstGeom prst="can">
                <a:avLst>
                  <a:gd name="adj" fmla="val 83566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/>
              <p:cNvSpPr/>
              <p:nvPr/>
            </p:nvSpPr>
            <p:spPr>
              <a:xfrm flipH="1">
                <a:off x="9761593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/>
              <p:cNvSpPr/>
              <p:nvPr/>
            </p:nvSpPr>
            <p:spPr>
              <a:xfrm flipH="1">
                <a:off x="9954521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4" name="正方形/長方形 63"/>
            <p:cNvSpPr/>
            <p:nvPr/>
          </p:nvSpPr>
          <p:spPr>
            <a:xfrm>
              <a:off x="8282409" y="3668897"/>
              <a:ext cx="583035" cy="5241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8264290" y="3778117"/>
              <a:ext cx="619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/>
                <a:t>PWM</a:t>
              </a:r>
              <a:endParaRPr lang="ja-JP" altLang="en-US" sz="1400" dirty="0"/>
            </a:p>
          </p:txBody>
        </p:sp>
        <p:cxnSp>
          <p:nvCxnSpPr>
            <p:cNvPr id="68" name="直線コネクタ 67"/>
            <p:cNvCxnSpPr/>
            <p:nvPr/>
          </p:nvCxnSpPr>
          <p:spPr>
            <a:xfrm>
              <a:off x="8576742" y="350091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8674208" y="3280590"/>
              <a:ext cx="0" cy="3790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正方形/長方形 72"/>
            <p:cNvSpPr/>
            <p:nvPr/>
          </p:nvSpPr>
          <p:spPr>
            <a:xfrm>
              <a:off x="9017532" y="3736002"/>
              <a:ext cx="7377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smtClean="0"/>
                <a:t>dir_out</a:t>
              </a:r>
              <a:endParaRPr lang="ja-JP" altLang="en-US" sz="1400" dirty="0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9019659" y="3933974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en</a:t>
              </a:r>
              <a:r>
                <a:rPr lang="en-US" altLang="ja-JP" sz="1400" dirty="0" err="1" smtClean="0"/>
                <a:t>_out</a:t>
              </a:r>
              <a:endParaRPr lang="ja-JP" altLang="en-US" sz="1400" dirty="0"/>
            </a:p>
          </p:txBody>
        </p:sp>
        <p:cxnSp>
          <p:nvCxnSpPr>
            <p:cNvPr id="75" name="直線コネクタ 74"/>
            <p:cNvCxnSpPr/>
            <p:nvPr/>
          </p:nvCxnSpPr>
          <p:spPr>
            <a:xfrm>
              <a:off x="8864033" y="4126494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8864033" y="3913496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/>
            <p:cNvSpPr txBox="1"/>
            <p:nvPr/>
          </p:nvSpPr>
          <p:spPr>
            <a:xfrm flipH="1">
              <a:off x="8564256" y="2929650"/>
              <a:ext cx="12298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err="1" smtClean="0">
                  <a:latin typeface="+mn-ea"/>
                </a:rPr>
                <a:t>pwm_ctl.v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84" name="平行四辺形 83"/>
            <p:cNvSpPr/>
            <p:nvPr/>
          </p:nvSpPr>
          <p:spPr>
            <a:xfrm>
              <a:off x="10033562" y="3787868"/>
              <a:ext cx="1188323" cy="539822"/>
            </a:xfrm>
            <a:prstGeom prst="parallelogram">
              <a:avLst/>
            </a:prstGeom>
            <a:solidFill>
              <a:schemeClr val="accent5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84"/>
            <p:cNvSpPr txBox="1"/>
            <p:nvPr/>
          </p:nvSpPr>
          <p:spPr>
            <a:xfrm flipH="1">
              <a:off x="10227962" y="3788763"/>
              <a:ext cx="7889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motor</a:t>
              </a:r>
            </a:p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driver</a:t>
              </a:r>
            </a:p>
          </p:txBody>
        </p:sp>
        <p:cxnSp>
          <p:nvCxnSpPr>
            <p:cNvPr id="86" name="直線コネクタ 85"/>
            <p:cNvCxnSpPr/>
            <p:nvPr/>
          </p:nvCxnSpPr>
          <p:spPr>
            <a:xfrm>
              <a:off x="9681455" y="4126494"/>
              <a:ext cx="4076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/>
            <p:nvPr/>
          </p:nvCxnSpPr>
          <p:spPr>
            <a:xfrm>
              <a:off x="9681455" y="3913496"/>
              <a:ext cx="4579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曲線コネクタ 98"/>
            <p:cNvCxnSpPr>
              <a:stCxn id="84" idx="2"/>
              <a:endCxn id="59" idx="0"/>
            </p:cNvCxnSpPr>
            <p:nvPr/>
          </p:nvCxnSpPr>
          <p:spPr>
            <a:xfrm flipH="1" flipV="1">
              <a:off x="10462440" y="2822326"/>
              <a:ext cx="691967" cy="1235453"/>
            </a:xfrm>
            <a:prstGeom prst="curvedConnector4">
              <a:avLst>
                <a:gd name="adj1" fmla="val -42788"/>
                <a:gd name="adj2" fmla="val 11850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曲線コネクタ 103"/>
            <p:cNvCxnSpPr>
              <a:stCxn id="125" idx="2"/>
              <a:endCxn id="54" idx="0"/>
            </p:cNvCxnSpPr>
            <p:nvPr/>
          </p:nvCxnSpPr>
          <p:spPr>
            <a:xfrm flipH="1" flipV="1">
              <a:off x="10621734" y="2822325"/>
              <a:ext cx="488844" cy="1372624"/>
            </a:xfrm>
            <a:prstGeom prst="curvedConnector4">
              <a:avLst>
                <a:gd name="adj1" fmla="val -113215"/>
                <a:gd name="adj2" fmla="val 1083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平行四辺形 124"/>
            <p:cNvSpPr/>
            <p:nvPr/>
          </p:nvSpPr>
          <p:spPr>
            <a:xfrm>
              <a:off x="10906228" y="4126494"/>
              <a:ext cx="221464" cy="136909"/>
            </a:xfrm>
            <a:prstGeom prst="parallelogram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79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6169" r="22098" b="7861"/>
          <a:stretch/>
        </p:blipFill>
        <p:spPr>
          <a:xfrm>
            <a:off x="1746912" y="423081"/>
            <a:ext cx="7410735" cy="589583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950720" y="1432560"/>
            <a:ext cx="632460" cy="16764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370320" y="4831080"/>
            <a:ext cx="541020" cy="17526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7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18" b="46331"/>
          <a:stretch/>
        </p:blipFill>
        <p:spPr>
          <a:xfrm>
            <a:off x="510650" y="120904"/>
            <a:ext cx="4930030" cy="3536696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153498" y="394207"/>
            <a:ext cx="480568" cy="173059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38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t="10322" r="51803" b="55484"/>
          <a:stretch/>
        </p:blipFill>
        <p:spPr>
          <a:xfrm>
            <a:off x="2595715" y="1533833"/>
            <a:ext cx="4100051" cy="372518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95714" y="2001781"/>
            <a:ext cx="4100051" cy="962645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5" t="10108" r="51974" b="62151"/>
          <a:stretch/>
        </p:blipFill>
        <p:spPr>
          <a:xfrm>
            <a:off x="3303638" y="693173"/>
            <a:ext cx="3613355" cy="26334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63401" y="2528516"/>
            <a:ext cx="1510749" cy="405516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69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0"/>
          <a:stretch/>
        </p:blipFill>
        <p:spPr>
          <a:xfrm>
            <a:off x="1835150" y="502920"/>
            <a:ext cx="8612218" cy="521208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835150" y="5328866"/>
            <a:ext cx="1510749" cy="191824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665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8">
      <a:majorFont>
        <a:latin typeface="Segoe UI Semibold"/>
        <a:ea typeface="HG創英角ｺﾞｼｯｸUB"/>
        <a:cs typeface=""/>
      </a:majorFont>
      <a:minorFont>
        <a:latin typeface="Segoe UI"/>
        <a:ea typeface="メイリオ"/>
        <a:cs typeface="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mal_presen.potx" id="{6AAA60CC-0088-F64C-9C80-B87F3732886E}" vid="{D29D2C90-3670-7341-80C2-CC053C7D251F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mal_presen.potx" id="{6AAA60CC-0088-F64C-9C80-B87F3732886E}" vid="{FAB574E6-1471-C248-B31D-E423C460DE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normal_presen</Template>
  <TotalTime>1567</TotalTime>
  <Words>180</Words>
  <Application>Microsoft Macintosh PowerPoint</Application>
  <PresentationFormat>ワイド画面</PresentationFormat>
  <Paragraphs>93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3" baseType="lpstr">
      <vt:lpstr>Arial</vt:lpstr>
      <vt:lpstr>Calibri</vt:lpstr>
      <vt:lpstr>Calibri Light</vt:lpstr>
      <vt:lpstr>HG創英角ｺﾞｼｯｸUB</vt:lpstr>
      <vt:lpstr>Meiryo</vt:lpstr>
      <vt:lpstr>ＭＳ Ｐゴシック</vt:lpstr>
      <vt:lpstr>Segoe UI</vt:lpstr>
      <vt:lpstr>Segoe UI Semibold</vt:lpstr>
      <vt:lpstr>Wingdings</vt:lpstr>
      <vt:lpstr>メイリオ</vt:lpstr>
      <vt:lpstr>クラリティ</vt:lpstr>
      <vt:lpstr>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Kazushi Yamashina</dc:creator>
  <cp:lastModifiedBy>Kazushi Yamashina</cp:lastModifiedBy>
  <cp:revision>28</cp:revision>
  <dcterms:created xsi:type="dcterms:W3CDTF">2016-12-08T08:43:04Z</dcterms:created>
  <dcterms:modified xsi:type="dcterms:W3CDTF">2016-12-26T01:43:10Z</dcterms:modified>
</cp:coreProperties>
</file>